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58" r:id="rId5"/>
    <p:sldId id="259" r:id="rId6"/>
    <p:sldId id="261" r:id="rId7"/>
    <p:sldId id="262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75125"/>
    <a:srgbClr val="0000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84EBA-A5FC-244E-AB3B-259ACF94FD03}" type="datetimeFigureOut">
              <a:rPr lang="en-US" smtClean="0"/>
              <a:t>4/12/10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96CD6-3D03-0E43-952B-3BDB7CCCE43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211" y="1328826"/>
            <a:ext cx="8355263" cy="2213805"/>
          </a:xfrm>
          <a:solidFill>
            <a:srgbClr val="00005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Arial Rounded MT Bold"/>
              </a:rPr>
              <a:t>H</a:t>
            </a:r>
            <a:r>
              <a:rPr lang="en-US" sz="3600" b="1" baseline="-2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Arial Rounded MT Bold"/>
              </a:rPr>
              <a:t>2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Arial Rounded MT Bold"/>
              </a:rPr>
              <a:t>O-CO</a:t>
            </a:r>
            <a:r>
              <a:rPr lang="en-US" sz="3600" b="1" baseline="-2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Arial Rounded MT Bold"/>
              </a:rPr>
              <a:t>2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Arial Rounded MT Bold"/>
              </a:rPr>
              <a:t> solubility in basanite: Applications to volatile sources and degassing behavior at Erebus volcano, Antarctica</a:t>
            </a:r>
            <a:endParaRPr lang="en-US" sz="36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2949" y="3632208"/>
            <a:ext cx="6930189" cy="1728537"/>
          </a:xfrm>
          <a:solidFill>
            <a:srgbClr val="00005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Kayla Iacovino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Gordon Moore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Kurt Roggensack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Clive Oppenheimer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Philip Kyle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  <a:p>
            <a:endParaRPr lang="en-US" baseline="30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581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58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Arizona State University, </a:t>
            </a:r>
            <a:r>
              <a:rPr lang="en-US" sz="2581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58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University of Cambridge, </a:t>
            </a:r>
          </a:p>
          <a:p>
            <a:r>
              <a:rPr lang="en-US" sz="2581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</a:t>
            </a:r>
            <a:r>
              <a:rPr lang="en-US" sz="258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New Mexico Tech</a:t>
            </a:r>
            <a:endParaRPr lang="en-US" sz="258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05" y="5518536"/>
            <a:ext cx="8268701" cy="1165680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45" y="112300"/>
            <a:ext cx="8228589" cy="108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Gas-Rich Volcanoes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923269" y="4483454"/>
            <a:ext cx="7292562" cy="2112148"/>
          </a:xfrm>
          <a:prstGeom prst="cloud">
            <a:avLst/>
          </a:prstGeom>
          <a:solidFill>
            <a:srgbClr val="F751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3525243" y="5002517"/>
            <a:ext cx="8507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H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O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1519" y="5431797"/>
            <a:ext cx="8102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endParaRPr lang="en-US" sz="3200" baseline="-25000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85426" y="3424076"/>
            <a:ext cx="2844521" cy="926624"/>
            <a:chOff x="3385426" y="3281538"/>
            <a:chExt cx="2844521" cy="926624"/>
          </a:xfrm>
        </p:grpSpPr>
        <p:sp>
          <p:nvSpPr>
            <p:cNvPr id="8" name="Up Arrow 7"/>
            <p:cNvSpPr/>
            <p:nvPr/>
          </p:nvSpPr>
          <p:spPr>
            <a:xfrm>
              <a:off x="3385426" y="3385202"/>
              <a:ext cx="822960" cy="822960"/>
            </a:xfrm>
            <a:prstGeom prst="upArrow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Up Arrow 8"/>
            <p:cNvSpPr/>
            <p:nvPr/>
          </p:nvSpPr>
          <p:spPr>
            <a:xfrm>
              <a:off x="5406987" y="3281538"/>
              <a:ext cx="822960" cy="822960"/>
            </a:xfrm>
            <a:prstGeom prst="upArrow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2489825" y="4741988"/>
            <a:ext cx="4358943" cy="1274585"/>
            <a:chOff x="2489825" y="4599450"/>
            <a:chExt cx="4358943" cy="1274585"/>
          </a:xfrm>
        </p:grpSpPr>
        <p:sp>
          <p:nvSpPr>
            <p:cNvPr id="11" name="Donut 10"/>
            <p:cNvSpPr/>
            <p:nvPr/>
          </p:nvSpPr>
          <p:spPr>
            <a:xfrm>
              <a:off x="6573482" y="4722336"/>
              <a:ext cx="275286" cy="275286"/>
            </a:xfrm>
            <a:prstGeom prst="donut">
              <a:avLst/>
            </a:prstGeom>
            <a:solidFill>
              <a:srgbClr val="FFFF00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Donut 13"/>
            <p:cNvSpPr/>
            <p:nvPr/>
          </p:nvSpPr>
          <p:spPr>
            <a:xfrm>
              <a:off x="4684801" y="4599450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Donut 14"/>
            <p:cNvSpPr/>
            <p:nvPr/>
          </p:nvSpPr>
          <p:spPr>
            <a:xfrm>
              <a:off x="3247783" y="5598749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Donut 15"/>
            <p:cNvSpPr/>
            <p:nvPr/>
          </p:nvSpPr>
          <p:spPr>
            <a:xfrm>
              <a:off x="2489825" y="4859979"/>
              <a:ext cx="275286" cy="275286"/>
            </a:xfrm>
            <a:prstGeom prst="donut">
              <a:avLst/>
            </a:prstGeom>
            <a:solidFill>
              <a:srgbClr val="FFFF00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2" name="Group 21"/>
          <p:cNvGrpSpPr/>
          <p:nvPr/>
        </p:nvGrpSpPr>
        <p:grpSpPr>
          <a:xfrm>
            <a:off x="2005450" y="4894388"/>
            <a:ext cx="5704991" cy="1130658"/>
            <a:chOff x="2005450" y="4751850"/>
            <a:chExt cx="5704991" cy="1130658"/>
          </a:xfrm>
        </p:grpSpPr>
        <p:sp>
          <p:nvSpPr>
            <p:cNvPr id="13" name="Donut 12"/>
            <p:cNvSpPr/>
            <p:nvPr/>
          </p:nvSpPr>
          <p:spPr>
            <a:xfrm>
              <a:off x="6725882" y="5323463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Donut 16"/>
            <p:cNvSpPr/>
            <p:nvPr/>
          </p:nvSpPr>
          <p:spPr>
            <a:xfrm>
              <a:off x="2005450" y="5469579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Donut 17"/>
            <p:cNvSpPr/>
            <p:nvPr/>
          </p:nvSpPr>
          <p:spPr>
            <a:xfrm>
              <a:off x="7435155" y="5135265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Donut 18"/>
            <p:cNvSpPr/>
            <p:nvPr/>
          </p:nvSpPr>
          <p:spPr>
            <a:xfrm>
              <a:off x="5617829" y="4751850"/>
              <a:ext cx="275286" cy="275286"/>
            </a:xfrm>
            <a:prstGeom prst="donut">
              <a:avLst/>
            </a:prstGeom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Donut 19"/>
            <p:cNvSpPr/>
            <p:nvPr/>
          </p:nvSpPr>
          <p:spPr>
            <a:xfrm>
              <a:off x="4547158" y="5607222"/>
              <a:ext cx="275286" cy="275286"/>
            </a:xfrm>
            <a:prstGeom prst="donut">
              <a:avLst/>
            </a:prstGeom>
            <a:solidFill>
              <a:srgbClr val="FFFF00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3" name="Picture 22" descr="explosive_volcan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72" y="729908"/>
            <a:ext cx="4523743" cy="262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3888"/>
            <a:ext cx="8229600" cy="1143000"/>
          </a:xfrm>
        </p:spPr>
        <p:txBody>
          <a:bodyPr/>
          <a:lstStyle/>
          <a:p>
            <a:r>
              <a:rPr lang="en-US" dirty="0" smtClean="0"/>
              <a:t>Volcanoes in the lab…</a:t>
            </a:r>
            <a:endParaRPr lang="en-US" dirty="0"/>
          </a:p>
        </p:txBody>
      </p:sp>
      <p:pic>
        <p:nvPicPr>
          <p:cNvPr id="4" name="Picture 3" descr="vesicular_basa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808800"/>
            <a:ext cx="3002781" cy="2288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809" y="3003343"/>
            <a:ext cx="2772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Vesicular basalt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94" y="4086176"/>
            <a:ext cx="2234837" cy="2046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213" y="1136327"/>
            <a:ext cx="3634800" cy="4845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124" y="6025349"/>
            <a:ext cx="24547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AuPd</a:t>
            </a:r>
            <a:r>
              <a:rPr lang="en-US" sz="3200" dirty="0" smtClean="0"/>
              <a:t> Capsule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35053" y="5901336"/>
            <a:ext cx="2676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Piston Cylinder</a:t>
            </a:r>
            <a:endParaRPr lang="en-US" sz="3200" dirty="0"/>
          </a:p>
        </p:txBody>
      </p:sp>
      <p:sp>
        <p:nvSpPr>
          <p:cNvPr id="11" name="Bent Arrow 10"/>
          <p:cNvSpPr/>
          <p:nvPr/>
        </p:nvSpPr>
        <p:spPr>
          <a:xfrm flipV="1">
            <a:off x="664537" y="3588118"/>
            <a:ext cx="822960" cy="1906302"/>
          </a:xfrm>
          <a:prstGeom prst="bentArrow">
            <a:avLst>
              <a:gd name="adj1" fmla="val 13629"/>
              <a:gd name="adj2" fmla="val 25000"/>
              <a:gd name="adj3" fmla="val 26625"/>
              <a:gd name="adj4" fmla="val 32379"/>
            </a:avLst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4130843" y="4935887"/>
            <a:ext cx="822960" cy="558533"/>
          </a:xfrm>
          <a:prstGeom prst="rightArrow">
            <a:avLst>
              <a:gd name="adj1" fmla="val 20760"/>
              <a:gd name="adj2" fmla="val 51624"/>
            </a:avLst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82" y="10258"/>
            <a:ext cx="5986377" cy="1143000"/>
          </a:xfrm>
        </p:spPr>
        <p:txBody>
          <a:bodyPr/>
          <a:lstStyle/>
          <a:p>
            <a:r>
              <a:rPr lang="en-US" u="sng" dirty="0" smtClean="0"/>
              <a:t>Mt. Erebus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97" y="1049594"/>
            <a:ext cx="5857343" cy="5626994"/>
          </a:xfrm>
        </p:spPr>
        <p:txBody>
          <a:bodyPr>
            <a:normAutofit/>
          </a:bodyPr>
          <a:lstStyle/>
          <a:p>
            <a:r>
              <a:rPr lang="en-US" dirty="0" smtClean="0"/>
              <a:t>Active volcano with convecting lava lakes</a:t>
            </a:r>
          </a:p>
          <a:p>
            <a:r>
              <a:rPr lang="en-US" dirty="0" smtClean="0"/>
              <a:t>Explosive eruptions with copious amounts of volatiles (CO2, H2O, SO2, </a:t>
            </a:r>
            <a:r>
              <a:rPr lang="en-US" dirty="0" err="1" smtClean="0"/>
              <a:t>HCl</a:t>
            </a:r>
            <a:r>
              <a:rPr lang="en-US" dirty="0" smtClean="0"/>
              <a:t>) observed by Oppenheimer et al (2008, 2009)</a:t>
            </a:r>
          </a:p>
          <a:p>
            <a:r>
              <a:rPr lang="en-US" dirty="0" smtClean="0"/>
              <a:t>Sequence of lavas from primitive basanite to currently erupting phonolite (Kyle, 1981)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577" y="631689"/>
            <a:ext cx="2122229" cy="5415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973" y="6163886"/>
            <a:ext cx="330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 remotely sensed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arctica_ma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5" y="90704"/>
            <a:ext cx="5227156" cy="4758811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2695206" y="3290100"/>
            <a:ext cx="384743" cy="424849"/>
          </a:xfrm>
          <a:prstGeom prst="star5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87742" y="1558891"/>
            <a:ext cx="6292423" cy="5033938"/>
            <a:chOff x="2387742" y="1558891"/>
            <a:chExt cx="6292423" cy="5033938"/>
          </a:xfrm>
        </p:grpSpPr>
        <p:pic>
          <p:nvPicPr>
            <p:cNvPr id="5" name="Picture 4" descr="RossIslandMa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742" y="1558891"/>
              <a:ext cx="6292423" cy="5033938"/>
            </a:xfrm>
            <a:prstGeom prst="rect">
              <a:avLst/>
            </a:prstGeom>
          </p:spPr>
        </p:pic>
        <p:sp>
          <p:nvSpPr>
            <p:cNvPr id="9" name="5-Point Star 8"/>
            <p:cNvSpPr/>
            <p:nvPr/>
          </p:nvSpPr>
          <p:spPr>
            <a:xfrm>
              <a:off x="4505162" y="3836739"/>
              <a:ext cx="304538" cy="304538"/>
            </a:xfrm>
            <a:prstGeom prst="star5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Picture 11" descr="Mount_Erebus_in_2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2" y="335081"/>
            <a:ext cx="7769722" cy="5827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3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Observations of Explosive Eruptions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79" y="762688"/>
            <a:ext cx="5400143" cy="19243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Bursting of magma bubble is associated with sudden spike in heat and change in gas composition due to arrival of hot magma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58" y="880131"/>
            <a:ext cx="3299616" cy="2314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9" y="2790717"/>
            <a:ext cx="6259644" cy="391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2406" y="5876520"/>
            <a:ext cx="2441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from</a:t>
            </a:r>
          </a:p>
          <a:p>
            <a:r>
              <a:rPr lang="en-US" sz="2400" dirty="0" smtClean="0"/>
              <a:t>Calkins et al, 2008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682"/>
            <a:ext cx="8229600" cy="1143000"/>
          </a:xfrm>
        </p:spPr>
        <p:txBody>
          <a:bodyPr/>
          <a:lstStyle/>
          <a:p>
            <a:r>
              <a:rPr lang="en-US" u="sng" dirty="0" smtClean="0"/>
              <a:t>Interpretation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81" y="686771"/>
            <a:ext cx="8773056" cy="1182430"/>
          </a:xfrm>
        </p:spPr>
        <p:txBody>
          <a:bodyPr>
            <a:noAutofit/>
          </a:bodyPr>
          <a:lstStyle/>
          <a:p>
            <a:r>
              <a:rPr lang="en-US" sz="2800" dirty="0"/>
              <a:t>Addition of new packets of hot basanite magma explains observed gas composition and heat flux changes at lava </a:t>
            </a:r>
            <a:r>
              <a:rPr lang="en-US" sz="2800" dirty="0" smtClean="0"/>
              <a:t>lake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1" y="2163297"/>
            <a:ext cx="5823439" cy="4051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312" y="6214385"/>
            <a:ext cx="819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Oppenheimer </a:t>
            </a:r>
            <a:r>
              <a:rPr lang="en-US" dirty="0"/>
              <a:t>et al., Earth and Planetary Sci. </a:t>
            </a:r>
            <a:r>
              <a:rPr lang="en-US" dirty="0" err="1"/>
              <a:t>Lett</a:t>
            </a:r>
            <a:r>
              <a:rPr lang="en-US" dirty="0"/>
              <a:t>. 284 (2009) 392-398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8531" y="2242510"/>
            <a:ext cx="2389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How Deep?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8530" y="2888841"/>
            <a:ext cx="2628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Previous estimates from modeling suggest pressures of 400 </a:t>
            </a:r>
            <a:r>
              <a:rPr lang="en-US" sz="2400" dirty="0" err="1" smtClean="0"/>
              <a:t>MPa</a:t>
            </a:r>
            <a:r>
              <a:rPr lang="en-US" sz="2400" dirty="0" smtClean="0"/>
              <a:t> (or about 12 km deep)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7048"/>
            <a:ext cx="8229600" cy="1143000"/>
          </a:xfrm>
        </p:spPr>
        <p:txBody>
          <a:bodyPr/>
          <a:lstStyle/>
          <a:p>
            <a:r>
              <a:rPr lang="en-US" u="sng" dirty="0" smtClean="0"/>
              <a:t>Our Experimental Results</a:t>
            </a:r>
            <a:endParaRPr lang="en-US" u="sng" dirty="0"/>
          </a:p>
        </p:txBody>
      </p:sp>
      <p:pic>
        <p:nvPicPr>
          <p:cNvPr id="6" name="Content Placeholder 5" descr="Isobars-Papale(NNO+1)&amp;VC+MyDat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253" r="-38253"/>
          <a:stretch>
            <a:fillRect/>
          </a:stretch>
        </p:blipFill>
        <p:spPr>
          <a:xfrm>
            <a:off x="2540019" y="1009320"/>
            <a:ext cx="8229600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626" y="5511800"/>
            <a:ext cx="2717800" cy="134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25" y="1009320"/>
            <a:ext cx="40773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Experiments have similar gas composition to that measured in Erebus </a:t>
            </a:r>
            <a:r>
              <a:rPr lang="en-US" sz="3200" dirty="0" err="1" smtClean="0"/>
              <a:t>basanites</a:t>
            </a:r>
            <a:endParaRPr lang="en-US" sz="3200" dirty="0" smtClean="0"/>
          </a:p>
          <a:p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Neither model reproduces our data</a:t>
            </a:r>
          </a:p>
          <a:p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Estimated pressure for Erebus ≈ 600MPa (or about 18km deep)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74"/>
            <a:ext cx="8229600" cy="1143000"/>
          </a:xfrm>
        </p:spPr>
        <p:txBody>
          <a:bodyPr/>
          <a:lstStyle/>
          <a:p>
            <a:r>
              <a:rPr lang="en-US" u="sng" dirty="0" smtClean="0"/>
              <a:t>Conclusions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910"/>
            <a:ext cx="8229600" cy="4525963"/>
          </a:xfrm>
        </p:spPr>
        <p:txBody>
          <a:bodyPr/>
          <a:lstStyle/>
          <a:p>
            <a:r>
              <a:rPr lang="en-US" dirty="0" smtClean="0"/>
              <a:t>Current models do no reproduce experimental data well</a:t>
            </a:r>
          </a:p>
          <a:p>
            <a:r>
              <a:rPr lang="en-US" dirty="0" smtClean="0"/>
              <a:t>Comparison of experimental data to data from natural Erebus samples indicates a pressure of about 600MPa for Mt. Erebus basanite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20298" y="4115874"/>
            <a:ext cx="9602415" cy="1399460"/>
          </a:xfrm>
          <a:prstGeom prst="rect">
            <a:avLst/>
          </a:prstGeom>
          <a:solidFill>
            <a:srgbClr val="0000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573" y="4115874"/>
            <a:ext cx="886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Implications for Erebus: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Degassing of gas-rich basanite occurs deeper than previously thought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89" y="5787448"/>
            <a:ext cx="797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Acknowledgements</a:t>
            </a:r>
          </a:p>
          <a:p>
            <a:r>
              <a:rPr lang="en-US" sz="2400" dirty="0" smtClean="0"/>
              <a:t>Amber </a:t>
            </a:r>
            <a:r>
              <a:rPr lang="en-US" sz="2400" dirty="0" err="1" smtClean="0"/>
              <a:t>Gullikson</a:t>
            </a:r>
            <a:r>
              <a:rPr lang="en-US" sz="2400" dirty="0" smtClean="0"/>
              <a:t>, Erika Beam, ASU/NASA Space Grant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300</Words>
  <Application>Microsoft Macintosh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H2O-CO2 solubility in basanite: Applications to volatile sources and degassing behavior at Erebus volcano, Antarctica</vt:lpstr>
      <vt:lpstr>Gas-Rich Volcanoes</vt:lpstr>
      <vt:lpstr>Volcanoes in the lab…</vt:lpstr>
      <vt:lpstr>Mt. Erebus</vt:lpstr>
      <vt:lpstr>Slide 5</vt:lpstr>
      <vt:lpstr>Observations of Explosive Eruptions</vt:lpstr>
      <vt:lpstr>Interpretation</vt:lpstr>
      <vt:lpstr>Our Experimental Results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H2O-CO2 solubility in basanite: Applications to volatile sources and degassing behavior at Erebus volcano, Antarctica</dc:title>
  <dc:creator>Kayla Iacovino</dc:creator>
  <cp:lastModifiedBy>Kayla Iacovino</cp:lastModifiedBy>
  <cp:revision>32</cp:revision>
  <dcterms:created xsi:type="dcterms:W3CDTF">2010-04-12T19:28:48Z</dcterms:created>
  <dcterms:modified xsi:type="dcterms:W3CDTF">2010-04-12T22:18:30Z</dcterms:modified>
</cp:coreProperties>
</file>